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gi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Low angle black and white photo of a futuristic apartment building under a cloudy sky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lack and white photo of the outside of a modern office building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lack and white photo of lattice-like, modern architecture on a building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Low angle black and white photo of a modern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lack and white photo of light and shadows on a building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Black and white photo of shadows cast on a concrete structure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2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Close-up black and white photo of intricate building architecture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3.png"/><Relationship Id="rId3" Type="http://schemas.openxmlformats.org/officeDocument/2006/relationships/image" Target="../media/image1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9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0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hris Lovett, MCNC    NCET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Chris Lovett, MCNC    NCET2023</a:t>
            </a:r>
          </a:p>
        </p:txBody>
      </p:sp>
      <p:sp>
        <p:nvSpPr>
          <p:cNvPr id="152" name="Powershell: An Introduction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Powershell: An Introduction</a:t>
            </a:r>
          </a:p>
        </p:txBody>
      </p:sp>
      <p:sp>
        <p:nvSpPr>
          <p:cNvPr id="153" name="Getting started with the basic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Getting started with the basics</a:t>
            </a:r>
          </a:p>
        </p:txBody>
      </p:sp>
      <p:pic>
        <p:nvPicPr>
          <p:cNvPr id="154" name="PowerShell_Core_6.0_icon.png" descr="PowerShell_Core_6.0_ic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566400" y="1208482"/>
            <a:ext cx="3251200" cy="3251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etting Hel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Getting Help</a:t>
            </a:r>
          </a:p>
        </p:txBody>
      </p:sp>
      <p:sp>
        <p:nvSpPr>
          <p:cNvPr id="193" name="If you need help, all you have to do is ask…Powershell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If you need help, all you have to do is ask…Powershell</a:t>
            </a:r>
          </a:p>
        </p:txBody>
      </p:sp>
      <p:sp>
        <p:nvSpPr>
          <p:cNvPr id="194" name="You should run Update-Help at least onc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You should run Update-Help at least once</a:t>
            </a:r>
          </a:p>
          <a:p>
            <a:pPr/>
            <a:r>
              <a:t>To get help with a command:</a:t>
            </a:r>
          </a:p>
          <a:p>
            <a:pPr lvl="1"/>
            <a:r>
              <a:t>Get-Help New-ADUser -Detailed</a:t>
            </a:r>
          </a:p>
          <a:p>
            <a:pPr lvl="1"/>
            <a:r>
              <a:t>help New-ADUser -Detailed</a:t>
            </a:r>
          </a:p>
          <a:p>
            <a:pPr lvl="1"/>
            <a:r>
              <a:t>man New-ADUser -Detailed</a:t>
            </a:r>
          </a:p>
          <a:p>
            <a:pPr/>
            <a:r>
              <a:t>“help” and “man” are aliases for Get-Help. You can view more with Get-Alias.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Enough slides!"/>
          <p:cNvSpPr txBox="1"/>
          <p:nvPr>
            <p:ph type="body" sz="half" idx="1"/>
          </p:nvPr>
        </p:nvSpPr>
        <p:spPr>
          <a:xfrm>
            <a:off x="1206500" y="3904843"/>
            <a:ext cx="21971000" cy="3874314"/>
          </a:xfrm>
          <a:prstGeom prst="rect">
            <a:avLst/>
          </a:prstGeom>
        </p:spPr>
        <p:txBody>
          <a:bodyPr/>
          <a:lstStyle/>
          <a:p>
            <a:pPr/>
            <a:r>
              <a:t>Enough slides!</a:t>
            </a:r>
          </a:p>
        </p:txBody>
      </p:sp>
      <p:pic>
        <p:nvPicPr>
          <p:cNvPr id="197" name="tenor.gif" descr="tenor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128000" y="7784841"/>
            <a:ext cx="8128000" cy="5918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hris Lovett, MCNC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Chris Lovett, MCNC</a:t>
            </a:r>
          </a:p>
        </p:txBody>
      </p:sp>
      <p:sp>
        <p:nvSpPr>
          <p:cNvPr id="157" name="Former PSU (LEA) employee at Edgecombe County Public School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Former PSU (LEA) employee at Edgecombe County Public Schools</a:t>
            </a:r>
          </a:p>
          <a:p>
            <a:pPr/>
            <a:r>
              <a:t>First NCET Conference in 2005</a:t>
            </a:r>
          </a:p>
          <a:p>
            <a:pPr/>
            <a:r>
              <a:t>Started with MCNC in September 2019</a:t>
            </a:r>
          </a:p>
          <a:p>
            <a:pPr/>
            <a:r>
              <a:t>Wrote the “Powersync” set of scripts for Tiber Creek</a:t>
            </a:r>
          </a:p>
          <a:p>
            <a:pPr/>
            <a:r>
              <a:t>Member of the Client Network Engineering (CNE) Team @ MCNC</a:t>
            </a:r>
          </a:p>
        </p:txBody>
      </p:sp>
      <p:sp>
        <p:nvSpPr>
          <p:cNvPr id="158" name="Introduct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</a:t>
            </a:r>
          </a:p>
        </p:txBody>
      </p:sp>
      <p:pic>
        <p:nvPicPr>
          <p:cNvPr id="159" name="8f653a1a2577f1cf039648696fd5d6b0_body.png" descr="8f653a1a2577f1cf039648696fd5d6b0_body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676788" y="7125575"/>
            <a:ext cx="6596646" cy="65966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MCNC_CNE.png" descr="MCNC_CN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560311" y="404325"/>
            <a:ext cx="4073853" cy="39067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What is an MCNC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an MCNC?</a:t>
            </a:r>
          </a:p>
        </p:txBody>
      </p:sp>
      <p:sp>
        <p:nvSpPr>
          <p:cNvPr id="163" name="What does M.C.N.C. stand for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does M.C.N.C. stand for?</a:t>
            </a:r>
          </a:p>
          <a:p>
            <a:pPr lvl="1"/>
            <a:r>
              <a:t>NOTHING…anymore</a:t>
            </a:r>
          </a:p>
          <a:p>
            <a:pPr/>
            <a:r>
              <a:t>What did it used to stand for?</a:t>
            </a:r>
          </a:p>
          <a:p>
            <a:pPr lvl="1"/>
            <a:r>
              <a:t>Microelectronics Center of North Carolina</a:t>
            </a:r>
          </a:p>
          <a:p>
            <a:pPr/>
            <a:r>
              <a:t>We run the NCREN network from which NC PSUs receive their internet</a:t>
            </a:r>
          </a:p>
          <a:p>
            <a:pPr/>
            <a:r>
              <a:t>We provide consulting services at no cost to public PSUs across NC</a:t>
            </a:r>
          </a:p>
        </p:txBody>
      </p:sp>
      <p:pic>
        <p:nvPicPr>
          <p:cNvPr id="164" name="MCNCLogo_White.png" descr="MCNCLogo_Whit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769517" y="691035"/>
            <a:ext cx="13004801" cy="4051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NCREN_logo_reverse.png" descr="NCREN_logo_revers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5772643" y="4240841"/>
            <a:ext cx="6502401" cy="4076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What is Powershell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is Powershell?</a:t>
            </a:r>
          </a:p>
        </p:txBody>
      </p:sp>
      <p:sp>
        <p:nvSpPr>
          <p:cNvPr id="168" name="A command-line tool, scripting language, and automation platform that helps sysadmins automate recurring task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command-line tool, scripting language, and automation platform that helps sysadmins automate recurring tasks</a:t>
            </a:r>
          </a:p>
          <a:p>
            <a:pPr/>
            <a:r>
              <a:t>Microsoft’s attempt to make the term “blue screen” a good thing…</a:t>
            </a:r>
          </a:p>
          <a:p>
            <a:pPr lvl="1"/>
            <a:r>
              <a:t>Then they gave up and made it a black screen </a:t>
            </a:r>
          </a:p>
        </p:txBody>
      </p:sp>
      <p:pic>
        <p:nvPicPr>
          <p:cNvPr id="169" name="Screenshot 2023-03-29 at 9.11.16 PM.png" descr="Screenshot 2023-03-29 at 9.11.16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19420" y="8334457"/>
            <a:ext cx="16545160" cy="86528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1000"/>
                                        <p:tgtEl>
                                          <p:spTgt spid="16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Class="entr" nodeType="withEffect" presetSubtype="0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0" dur="1000"/>
                                        <p:tgtEl>
                                          <p:spTgt spid="1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1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5" dur="1000"/>
                                        <p:tgtEl>
                                          <p:spTgt spid="1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Class="entr" nodeType="clickEffect" presetID="10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20" dur="1000"/>
                                        <p:tgtEl>
                                          <p:spTgt spid="1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8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owershell commands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Powershell commands…</a:t>
            </a:r>
          </a:p>
        </p:txBody>
      </p:sp>
      <p:sp>
        <p:nvSpPr>
          <p:cNvPr id="172" name="…or cmdlet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…or cmdlets</a:t>
            </a:r>
          </a:p>
        </p:txBody>
      </p:sp>
      <p:sp>
        <p:nvSpPr>
          <p:cNvPr id="173" name="Powershell uses cmdle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Powershell uses cmdlets</a:t>
            </a:r>
          </a:p>
          <a:p>
            <a:pPr lvl="1"/>
            <a:r>
              <a:t>Cmdlets consist of a verb, a hyphen (-) and a noun</a:t>
            </a:r>
          </a:p>
          <a:p>
            <a:pPr lvl="1"/>
            <a:r>
              <a:t>For example:</a:t>
            </a:r>
          </a:p>
          <a:p>
            <a:pPr lvl="2"/>
            <a:r>
              <a:t>Get-Service</a:t>
            </a:r>
          </a:p>
          <a:p>
            <a:pPr lvl="2"/>
            <a:r>
              <a:t>Rename-Computer</a:t>
            </a:r>
          </a:p>
          <a:p>
            <a:pPr lvl="2"/>
            <a:r>
              <a:t>Get-ADUser</a:t>
            </a:r>
          </a:p>
          <a:p>
            <a:pPr lvl="2"/>
            <a:r>
              <a:t>Get-Help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Legacy command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Legacy commands</a:t>
            </a:r>
          </a:p>
        </p:txBody>
      </p:sp>
      <p:sp>
        <p:nvSpPr>
          <p:cNvPr id="176" name="Legacy or non-powershell commands are still valid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Legacy or non-powershell commands are still valid</a:t>
            </a:r>
          </a:p>
          <a:p>
            <a:pPr lvl="1"/>
            <a:r>
              <a:t>For example:</a:t>
            </a:r>
          </a:p>
          <a:p>
            <a:pPr lvl="2"/>
            <a:r>
              <a:t>ping</a:t>
            </a:r>
          </a:p>
          <a:p>
            <a:pPr lvl="2"/>
            <a:r>
              <a:t>certutil</a:t>
            </a:r>
          </a:p>
          <a:p>
            <a:pPr lvl="2"/>
            <a:r>
              <a:t>netstat</a:t>
            </a:r>
          </a:p>
          <a:p>
            <a:pPr lvl="2"/>
            <a:r>
              <a:t>tracert</a:t>
            </a:r>
          </a:p>
          <a:p>
            <a:pPr lvl="2"/>
            <a:r>
              <a:t>ipconfig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Input and Outp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Input and Output</a:t>
            </a:r>
          </a:p>
        </p:txBody>
      </p:sp>
      <p:sp>
        <p:nvSpPr>
          <p:cNvPr id="179" name="Input and output are typically “objects”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Input and output are typically “objects”</a:t>
            </a:r>
          </a:p>
        </p:txBody>
      </p:sp>
      <p:sp>
        <p:nvSpPr>
          <p:cNvPr id="180" name="When you run a command like Get-ADUser, the output isn’t a block of text, but rather a series of object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When you run a command like Get-ADUser, the output isn’t a block of text, but rather a series of objects</a:t>
            </a:r>
          </a:p>
          <a:p>
            <a:pPr lvl="1"/>
            <a:r>
              <a:t>Such as: samAccountName, objectName, distinguishedName</a:t>
            </a:r>
          </a:p>
          <a:p>
            <a:pPr/>
            <a:r>
              <a:t>These objects can be referenced individually</a:t>
            </a:r>
          </a:p>
          <a:p>
            <a:pPr/>
            <a:r>
              <a:t>This is extremely useful when piping to other cmdlets</a:t>
            </a:r>
          </a:p>
        </p:txBody>
      </p:sp>
      <p:pic>
        <p:nvPicPr>
          <p:cNvPr id="181" name="Screenshot 2023-03-29 at 10.48.03 PM.png" descr="Screenshot 2023-03-29 at 10.48.03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531516" y="9570768"/>
            <a:ext cx="17320968" cy="51384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Visualizing Objec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Visualizing Objects</a:t>
            </a:r>
          </a:p>
        </p:txBody>
      </p:sp>
      <p:sp>
        <p:nvSpPr>
          <p:cNvPr id="184" name="The Out-GridView cmdlet shows the output in a GUI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The Out-GridView cmdlet shows the output in a GUI</a:t>
            </a:r>
          </a:p>
        </p:txBody>
      </p:sp>
      <p:sp>
        <p:nvSpPr>
          <p:cNvPr id="185" name="For example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For example:</a:t>
            </a:r>
          </a:p>
          <a:p>
            <a:pPr lvl="1"/>
            <a:r>
              <a:t>Get-ADUser -Filter * -SearchBase “OU=Dream Team,DC=ad,DC=emsiensi,DC=org” | Out-GridView</a:t>
            </a:r>
          </a:p>
        </p:txBody>
      </p:sp>
      <p:pic>
        <p:nvPicPr>
          <p:cNvPr id="186" name="Screenshot 2023-03-29 at 11.51.37 PM.png" descr="Screenshot 2023-03-29 at 11.51.37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9786" y="7468124"/>
            <a:ext cx="22884428" cy="62395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owershell Modu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Powershell Modules</a:t>
            </a:r>
          </a:p>
        </p:txBody>
      </p:sp>
      <p:sp>
        <p:nvSpPr>
          <p:cNvPr id="189" name="Powershell can be used to manage many things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Powershell can be used to manage many things</a:t>
            </a:r>
          </a:p>
        </p:txBody>
      </p:sp>
      <p:sp>
        <p:nvSpPr>
          <p:cNvPr id="190" name="I mainly use Powershell for managing Active Directory and manipulating data from CSV files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 mainly use Powershell for managing Active Directory and manipulating data from CSV files.</a:t>
            </a:r>
          </a:p>
          <a:p>
            <a:pPr/>
            <a:r>
              <a:t>Other useful modules include DHCP &amp; DNS, among other “RSAT” tools.</a:t>
            </a:r>
          </a:p>
          <a:p>
            <a:pPr/>
            <a:r>
              <a:t>There are also modules for managing Azure and Exchange.</a:t>
            </a:r>
          </a:p>
          <a:p>
            <a:pPr/>
            <a:r>
              <a:t>You can list the available modules by typing:</a:t>
            </a:r>
          </a:p>
          <a:p>
            <a:pPr lvl="1"/>
            <a:r>
              <a:t>Get-Module -ListAvailable</a:t>
            </a:r>
          </a:p>
          <a:p>
            <a:pPr/>
            <a:r>
              <a:t>You do NOT have to manually load modules like you did in the “old” days.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